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96" y="-28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D4D64-9F7D-4C43-BEFF-F5DD12AA294C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2B433-444D-4D3B-AFA0-752F2441AAA9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365053"/>
              </p:ext>
            </p:extLst>
          </p:nvPr>
        </p:nvGraphicFramePr>
        <p:xfrm>
          <a:off x="357157" y="285728"/>
          <a:ext cx="8535322" cy="6572262"/>
        </p:xfrm>
        <a:graphic>
          <a:graphicData uri="http://schemas.openxmlformats.org/drawingml/2006/table">
            <a:tbl>
              <a:tblPr/>
              <a:tblGrid>
                <a:gridCol w="1449296"/>
                <a:gridCol w="1140318"/>
                <a:gridCol w="971320"/>
                <a:gridCol w="1078866"/>
                <a:gridCol w="1078866"/>
                <a:gridCol w="1078866"/>
                <a:gridCol w="967904"/>
                <a:gridCol w="769886"/>
              </a:tblGrid>
              <a:tr h="6700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s-AR" sz="900" dirty="0">
                        <a:latin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Global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Md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(IQR)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≤ 30 y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n: 14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Md (IQR)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31-40  y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n: 27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Md (IQR)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41-50 y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n:  27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Md (IQR)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51-60 y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n:14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Md (IQR)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≥ 61 y 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n: 9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Md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(IQR)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16840" algn="l"/>
                          <a:tab pos="207645" algn="ctr"/>
                        </a:tabLs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		p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Age (y)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42 (18)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23.5 (3.7)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34 (3.5)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44 (4)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53.5 (5.7)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69 (2)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Female</a:t>
                      </a:r>
                      <a:r>
                        <a:rPr lang="en-US" sz="900" b="1" kern="1200" cap="al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(%)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54.9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64.3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33.3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63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64.3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66.7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/>
                          <a:ea typeface="Calibri"/>
                          <a:cs typeface="Times New Roman"/>
                        </a:rPr>
                        <a:t>HR (</a:t>
                      </a:r>
                      <a:r>
                        <a:rPr lang="en-US" sz="900" b="1" dirty="0" err="1">
                          <a:latin typeface="Arial"/>
                          <a:ea typeface="Calibri"/>
                          <a:cs typeface="Times New Roman"/>
                        </a:rPr>
                        <a:t>bpm</a:t>
                      </a:r>
                      <a:r>
                        <a:rPr lang="en-US" sz="900" b="1" dirty="0"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74 (15)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76.5 (11.7)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74 (15)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75 (14.2)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69.5 (9.7)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77 (12)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SBP (mmHg)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110.5  (16.5)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95 (18)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110 (19)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115 (16)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115 (17.5)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126 (8.7)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DBP (mmHg)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70.5  (10)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60 (10)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75 (10)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76 (10)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80 (10)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77.5 (10)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BSA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1.83 (0.2)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1.71 (0.1)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1.97 (0.3)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1.83 (0.19)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1.84 (0.4)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1.76 (0.1)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0.03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EF (%)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63 (11.7)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61 (8)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63 (13.5)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66 (11)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62 (7)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62.5 (12.2)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LA VolInd (ml/m2)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22.9 (8)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20.6 (6.3)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21.7 (5.4)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23 (12.4)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25.2 (5.5)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22.8 (3.8)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79 (22.5)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84.5 (15)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80 (23.5)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80 (17.5)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72.5 (20.5)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60 (11)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61(23.5)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47.5 (15.2)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52 (14)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64 (20)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80 (17.7)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78 (20)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E/A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1.32 (0.7)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1.79 (0.7)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1.62 (0.4)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1.22 (0.5)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0.98 (0.3)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0.7 (0.3)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DTE (ms)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211 (70.5)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201.5 (68)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190 (44)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202 (63)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228.5 (45)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292 (152)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0.003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LmaS´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 (2.7)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 (4.5)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 (4)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9 (2.5)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 (3)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LmaA´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6.5  (3.7)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(2.5)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(3.5)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9.5 (2.7)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 (4)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LmaE</a:t>
                      </a:r>
                      <a:r>
                        <a:rPr lang="en-US" sz="900" b="1" kern="120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´</a:t>
                      </a:r>
                      <a:r>
                        <a:rPr lang="en-US" sz="900" b="1" kern="1200" baseline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="1" kern="120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cm/s)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 (7)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17.5 (1.7)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 (5)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 (4.5)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E/e´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6.7 (1.7)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5.77 (1.3)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6.17 (1)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7.01 (1.5)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7.68 (2.4)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8.4 (1.7)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0.0002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SmaS´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 (1)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7.5 (1)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Sma E´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 (3.5)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 (5)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(2.7)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 (2)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Sma A´ (cm/s)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 (2)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 (3.5)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0.001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i="1" kern="12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S´la</a:t>
                      </a:r>
                      <a:r>
                        <a:rPr lang="en-US" sz="900" b="1" i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cm/s)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11.5 (3)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 (2)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 (2)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 (3.7)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 (3)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i="1" kern="12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E´la</a:t>
                      </a:r>
                      <a:r>
                        <a:rPr lang="en-US" sz="900" b="1" i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cm/s)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 (5)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 (5)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 (3)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 (3)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 (2)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 (1)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i="1" kern="12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A´la</a:t>
                      </a:r>
                      <a:r>
                        <a:rPr lang="en-US" sz="900" b="1" i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cm/s)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 (4)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 (3)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 (2)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 (5)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12.5 (2.7)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 (2)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0.0006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i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E´la/A´la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1.06 (0.6)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1.63 (0.5)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1.42 (0.4)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0.92 (0.2)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0.82 (0.2)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0.64 (0.1)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SRS (1/s)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2.9 </a:t>
                      </a:r>
                      <a:r>
                        <a:rPr lang="es-ES" sz="900" kern="1200">
                          <a:solidFill>
                            <a:srgbClr val="000000"/>
                          </a:solidFill>
                          <a:latin typeface="Arial"/>
                          <a:ea typeface="Century Gothic"/>
                          <a:cs typeface="Times New Roman"/>
                        </a:rPr>
                        <a:t>(0.9)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3.6 (1.2)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3.13 (0.8)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2.62 (1.1)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2.54 (0.8)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2.17 (1.1)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0.016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SRE (1/s)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kern="1200">
                          <a:solidFill>
                            <a:srgbClr val="000000"/>
                          </a:solidFill>
                          <a:latin typeface="Arial"/>
                          <a:ea typeface="Century Gothic"/>
                          <a:cs typeface="Times New Roman"/>
                        </a:rPr>
                        <a:t>- 2.74 (1.1)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-3.4 (1)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-3.06 (0.6)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-2.26 (1.2)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-2.31 (0.5)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-1.97 (0.2)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&lt;0.0001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SRA (1/s)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kern="1200">
                          <a:solidFill>
                            <a:srgbClr val="000000"/>
                          </a:solidFill>
                          <a:latin typeface="Arial"/>
                          <a:ea typeface="Century Gothic"/>
                          <a:cs typeface="Times New Roman"/>
                        </a:rPr>
                        <a:t>-2.65 (1.1)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-2.6 (1.2)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-2.48 (1.1)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-2.7 (1.1)</a:t>
                      </a:r>
                      <a:endParaRPr lang="es-AR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-2.9 (0.8)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-2.87 (0.7)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NS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8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900" b="1" kern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SRE/SRA </a:t>
                      </a:r>
                      <a:endParaRPr lang="es-AR" sz="900" dirty="0">
                        <a:latin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1.03 (0.6)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1.23 (0.1)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1.19 (0.5)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0.78 (0.6)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0.88 (0.2)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0.69 (0.1)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0.002</a:t>
                      </a:r>
                      <a:endParaRPr lang="es-A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79" marR="439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14480" y="0"/>
            <a:ext cx="496802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1: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Global parameters and analysis of the variables by age subgroups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837</Words>
  <Application>Microsoft Office PowerPoint</Application>
  <PresentationFormat>Presentación en pantalla (4:3)</PresentationFormat>
  <Paragraphs>235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ecografia</dc:creator>
  <cp:lastModifiedBy>vaninaargento@yahoo.com.ar</cp:lastModifiedBy>
  <cp:revision>8</cp:revision>
  <dcterms:created xsi:type="dcterms:W3CDTF">2020-02-07T14:16:16Z</dcterms:created>
  <dcterms:modified xsi:type="dcterms:W3CDTF">2020-02-10T13:50:04Z</dcterms:modified>
</cp:coreProperties>
</file>